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6" r:id="rId14"/>
    <p:sldId id="294" r:id="rId15"/>
    <p:sldId id="29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FC9F8A-3609-4CF6-9D4C-5C07B2CDCF15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blob" id="{34CC8E2E-B3C8-4A82-83E3-F426E1FC85A0}">
          <p14:sldIdLst>
            <p14:sldId id="267"/>
            <p14:sldId id="296"/>
            <p14:sldId id="294"/>
            <p14:sldId id="295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4"/>
  </p:normalViewPr>
  <p:slideViewPr>
    <p:cSldViewPr snapToGrid="0">
      <p:cViewPr varScale="1">
        <p:scale>
          <a:sx n="117" d="100"/>
          <a:sy n="117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33904-B801-404D-B37B-F6C0D787B019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6E276-4EA8-4791-A327-DF2B86DDB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330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Squishing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9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thing happens to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2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Breaking blob into grid squares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768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determinant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65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determinant </a:t>
            </a:r>
            <a:r>
              <a:rPr lang="en-US" dirty="0" err="1"/>
              <a:t>exammple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9225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Determinant is three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49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Determinant is one half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1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Determinant is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928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determinant is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8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determinant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338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determinant </a:t>
            </a:r>
            <a:r>
              <a:rPr lang="en-US" dirty="0" err="1"/>
              <a:t>transfrmation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40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Stretching transformation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576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J orientation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3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 determinant example -5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535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Negative determinant example -3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36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negative scaling flip space over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815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49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Sowly</a:t>
            </a:r>
            <a:r>
              <a:rPr lang="en-US" dirty="0"/>
              <a:t> rotate I 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74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stretching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65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stretching specifically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82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Diagonal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4983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Diagonal example with square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95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Shear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1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Shear example with square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017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square tells everything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911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747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2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90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710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4661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65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2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92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790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023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62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C9A1-5A7E-4679-8C26-9D923390DC10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E2822-2BE1-4B58-96CA-291D4E5D05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07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5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1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2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3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4.mp4"/><Relationship Id="rId1" Type="http://schemas.openxmlformats.org/officeDocument/2006/relationships/video" Target="NULL" TargetMode="External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5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microsoft.com/office/2007/relationships/media" Target="../media/media28.mp4"/><Relationship Id="rId7" Type="http://schemas.openxmlformats.org/officeDocument/2006/relationships/image" Target="../media/image27.png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8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A2F92-8454-4FDA-AAA7-D1B497E867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y-AM" dirty="0">
                <a:latin typeface="GHEA Mariam" panose="02000503080000020003" pitchFamily="50" charset="0"/>
              </a:rPr>
              <a:t>Մաս </a:t>
            </a:r>
            <a:r>
              <a:rPr lang="hy-AM" sz="7200" dirty="0">
                <a:latin typeface="GHEA Mariam" panose="02000503080000020003" pitchFamily="50" charset="0"/>
              </a:rPr>
              <a:t>5</a:t>
            </a:r>
            <a:endParaRPr lang="en-US" dirty="0">
              <a:latin typeface="GHEA Mariam" panose="020005030800000200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14EC1-4FB0-4241-B84A-8C418175C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54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isSquareTellsEverything">
            <a:hlinkClick r:id="" action="ppaction://media"/>
            <a:extLst>
              <a:ext uri="{FF2B5EF4-FFF2-40B4-BE49-F238E27FC236}">
                <a16:creationId xmlns:a16="http://schemas.microsoft.com/office/drawing/2014/main" id="{DD453E97-FF53-4DED-AACD-4B11E375D2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47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HappensToOneSquareHappensToAll">
            <a:hlinkClick r:id="" action="ppaction://media"/>
            <a:extLst>
              <a:ext uri="{FF2B5EF4-FFF2-40B4-BE49-F238E27FC236}">
                <a16:creationId xmlns:a16="http://schemas.microsoft.com/office/drawing/2014/main" id="{1311FEFE-F230-4C03-8002-30890C4119D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15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reakBlobIntoGridSquares">
            <a:hlinkClick r:id="" action="ppaction://media"/>
            <a:extLst>
              <a:ext uri="{FF2B5EF4-FFF2-40B4-BE49-F238E27FC236}">
                <a16:creationId xmlns:a16="http://schemas.microsoft.com/office/drawing/2014/main" id="{3628185A-78F6-474C-A652-72BBBF926C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8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00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eakBlobIntoGridSquaresGranular">
            <a:hlinkClick r:id="" action="ppaction://media"/>
            <a:extLst>
              <a:ext uri="{FF2B5EF4-FFF2-40B4-BE49-F238E27FC236}">
                <a16:creationId xmlns:a16="http://schemas.microsoft.com/office/drawing/2014/main" id="{11DA229E-83FB-4664-9629-2B97C7DCF10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9" end="53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6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eakBlobIntoGridSquaresMoreGranular">
            <a:hlinkClick r:id="" action="ppaction://media"/>
            <a:extLst>
              <a:ext uri="{FF2B5EF4-FFF2-40B4-BE49-F238E27FC236}">
                <a16:creationId xmlns:a16="http://schemas.microsoft.com/office/drawing/2014/main" id="{B3F440CF-4265-47B7-8A8D-BDF14CFAF03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0" end="525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3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eakBlobIntoGridSquaresVeryGranular">
            <a:hlinkClick r:id="" action="ppaction://media"/>
            <a:extLst>
              <a:ext uri="{FF2B5EF4-FFF2-40B4-BE49-F238E27FC236}">
                <a16:creationId xmlns:a16="http://schemas.microsoft.com/office/drawing/2014/main" id="{9373F11C-8D74-4C8F-98A2-6541BFEEAF6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meDeterminant">
            <a:hlinkClick r:id="" action="ppaction://media"/>
            <a:extLst>
              <a:ext uri="{FF2B5EF4-FFF2-40B4-BE49-F238E27FC236}">
                <a16:creationId xmlns:a16="http://schemas.microsoft.com/office/drawing/2014/main" id="{8B854782-453E-4050-AF0B-8DDE426893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condDeterminantExample">
            <a:hlinkClick r:id="" action="ppaction://media"/>
            <a:extLst>
              <a:ext uri="{FF2B5EF4-FFF2-40B4-BE49-F238E27FC236}">
                <a16:creationId xmlns:a16="http://schemas.microsoft.com/office/drawing/2014/main" id="{6E692502-A760-4229-B19E-9394E07107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12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terminantIsThree">
            <a:hlinkClick r:id="" action="ppaction://media"/>
            <a:extLst>
              <a:ext uri="{FF2B5EF4-FFF2-40B4-BE49-F238E27FC236}">
                <a16:creationId xmlns:a16="http://schemas.microsoft.com/office/drawing/2014/main" id="{D91D0C9D-DD6D-4002-8AF1-6121CA216B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1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terminantIsOneHalf">
            <a:hlinkClick r:id="" action="ppaction://media"/>
            <a:extLst>
              <a:ext uri="{FF2B5EF4-FFF2-40B4-BE49-F238E27FC236}">
                <a16:creationId xmlns:a16="http://schemas.microsoft.com/office/drawing/2014/main" id="{EC49A158-DA91-46BB-860E-7B6A85473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9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quishingTransformation">
            <a:hlinkClick r:id="" action="ppaction://media"/>
            <a:extLst>
              <a:ext uri="{FF2B5EF4-FFF2-40B4-BE49-F238E27FC236}">
                <a16:creationId xmlns:a16="http://schemas.microsoft.com/office/drawing/2014/main" id="{4717C20B-49A0-4779-AE26-5094835AA6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7702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terminantIsZero">
            <a:hlinkClick r:id="" action="ppaction://media"/>
            <a:extLst>
              <a:ext uri="{FF2B5EF4-FFF2-40B4-BE49-F238E27FC236}">
                <a16:creationId xmlns:a16="http://schemas.microsoft.com/office/drawing/2014/main" id="{4FD41264-A197-4D1A-8245-5D944A3E1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1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condDeterminantIsZeroExamlpe">
            <a:hlinkClick r:id="" action="ppaction://media"/>
            <a:extLst>
              <a:ext uri="{FF2B5EF4-FFF2-40B4-BE49-F238E27FC236}">
                <a16:creationId xmlns:a16="http://schemas.microsoft.com/office/drawing/2014/main" id="{05E50B10-65A7-4E18-B55B-45044C2E59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06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gativeDeterminant">
            <a:hlinkClick r:id="" action="ppaction://media"/>
            <a:extLst>
              <a:ext uri="{FF2B5EF4-FFF2-40B4-BE49-F238E27FC236}">
                <a16:creationId xmlns:a16="http://schemas.microsoft.com/office/drawing/2014/main" id="{A7728977-5528-4CAB-BE12-7B8C96AA70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45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gativeDeterminantTransformation">
            <a:hlinkClick r:id="" action="ppaction://media"/>
            <a:extLst>
              <a:ext uri="{FF2B5EF4-FFF2-40B4-BE49-F238E27FC236}">
                <a16:creationId xmlns:a16="http://schemas.microsoft.com/office/drawing/2014/main" id="{9D516905-6512-4903-9FB3-0FBCD4FE5B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6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HatJHatOrientation">
            <a:hlinkClick r:id="" action="ppaction://media"/>
            <a:extLst>
              <a:ext uri="{FF2B5EF4-FFF2-40B4-BE49-F238E27FC236}">
                <a16:creationId xmlns:a16="http://schemas.microsoft.com/office/drawing/2014/main" id="{4B4970BB-80D1-4D72-8D8F-0717D8AC43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9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5)">
                                      <p:cBhvr>
                                        <p:cTn id="12" dur="7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tWriteNegativeDeterminant">
            <a:hlinkClick r:id="" action="ppaction://media"/>
            <a:extLst>
              <a:ext uri="{FF2B5EF4-FFF2-40B4-BE49-F238E27FC236}">
                <a16:creationId xmlns:a16="http://schemas.microsoft.com/office/drawing/2014/main" id="{6F6D773E-49E9-4A51-9DCB-B055170B29F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1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riteNegativeDeterminant">
            <a:hlinkClick r:id="" action="ppaction://media"/>
            <a:extLst>
              <a:ext uri="{FF2B5EF4-FFF2-40B4-BE49-F238E27FC236}">
                <a16:creationId xmlns:a16="http://schemas.microsoft.com/office/drawing/2014/main" id="{7BB21DEC-F863-4DD1-A64C-CE5AF89927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44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7F042A0-8D3E-410A-8F68-1FE87270457C}"/>
              </a:ext>
            </a:extLst>
          </p:cNvPr>
          <p:cNvSpPr txBox="1"/>
          <p:nvPr/>
        </p:nvSpPr>
        <p:spPr>
          <a:xfrm>
            <a:off x="1066800" y="1674674"/>
            <a:ext cx="1005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600" dirty="0">
                <a:latin typeface="GHEA Mariam" panose="02000503080000020003" pitchFamily="50" charset="0"/>
              </a:rPr>
              <a:t>Ի՞նչ կապ ունի </a:t>
            </a:r>
            <a:r>
              <a:rPr lang="hy-AM" sz="3600" dirty="0">
                <a:solidFill>
                  <a:srgbClr val="FFFF00"/>
                </a:solidFill>
                <a:latin typeface="GHEA Mariam" panose="02000503080000020003" pitchFamily="50" charset="0"/>
              </a:rPr>
              <a:t>բացասական</a:t>
            </a:r>
            <a:r>
              <a:rPr lang="hy-AM" sz="3600" dirty="0">
                <a:latin typeface="GHEA Mariam" panose="02000503080000020003" pitchFamily="50" charset="0"/>
              </a:rPr>
              <a:t> դետերմինանտը տարածությունը </a:t>
            </a:r>
            <a:r>
              <a:rPr lang="hy-AM" sz="3600" dirty="0">
                <a:solidFill>
                  <a:srgbClr val="FFFF00"/>
                </a:solidFill>
                <a:latin typeface="GHEA Mariam" panose="02000503080000020003" pitchFamily="50" charset="0"/>
              </a:rPr>
              <a:t>շրջելու</a:t>
            </a:r>
            <a:r>
              <a:rPr lang="hy-AM" sz="3600" dirty="0">
                <a:latin typeface="GHEA Mariam" panose="02000503080000020003" pitchFamily="50" charset="0"/>
              </a:rPr>
              <a:t> հետ</a:t>
            </a:r>
            <a:endParaRPr lang="en-US" sz="3600" dirty="0"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F80E81-05ED-4D23-958C-6C4F359E12A5}"/>
              </a:ext>
            </a:extLst>
          </p:cNvPr>
          <p:cNvSpPr txBox="1"/>
          <p:nvPr/>
        </p:nvSpPr>
        <p:spPr>
          <a:xfrm>
            <a:off x="9922042" y="2228850"/>
            <a:ext cx="310815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  <a:endParaRPr lang="en-US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912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lipSpaceOver">
            <a:hlinkClick r:id="" action="ppaction://media"/>
            <a:extLst>
              <a:ext uri="{FF2B5EF4-FFF2-40B4-BE49-F238E27FC236}">
                <a16:creationId xmlns:a16="http://schemas.microsoft.com/office/drawing/2014/main" id="{1FC51655-DC91-4EAF-A28D-2473A8DFD0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24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owlyRotateIHatFast">
            <a:hlinkClick r:id="" action="ppaction://media"/>
            <a:extLst>
              <a:ext uri="{FF2B5EF4-FFF2-40B4-BE49-F238E27FC236}">
                <a16:creationId xmlns:a16="http://schemas.microsoft.com/office/drawing/2014/main" id="{4478731D-7265-4A30-A579-2AA894B497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DeterminantGraphForRotatingIHat">
            <a:hlinkClick r:id="" action="ppaction://media"/>
            <a:extLst>
              <a:ext uri="{FF2B5EF4-FFF2-40B4-BE49-F238E27FC236}">
                <a16:creationId xmlns:a16="http://schemas.microsoft.com/office/drawing/2014/main" id="{4CAF0E8F-1F5A-4FDC-831A-1BE9413885D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2393878" y="3034086"/>
            <a:ext cx="7017250" cy="3947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23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6" dur="60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8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tretchingTransformation">
            <a:hlinkClick r:id="" action="ppaction://media"/>
            <a:extLst>
              <a:ext uri="{FF2B5EF4-FFF2-40B4-BE49-F238E27FC236}">
                <a16:creationId xmlns:a16="http://schemas.microsoft.com/office/drawing/2014/main" id="{4455D455-59BE-493C-ACCB-3E4AC0325A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67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kAboutStretching">
            <a:hlinkClick r:id="" action="ppaction://media"/>
            <a:extLst>
              <a:ext uri="{FF2B5EF4-FFF2-40B4-BE49-F238E27FC236}">
                <a16:creationId xmlns:a16="http://schemas.microsoft.com/office/drawing/2014/main" id="{761C4E24-F49A-44A4-9B2F-B3624D4A65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1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kAboutStretchingSpecifically">
            <a:hlinkClick r:id="" action="ppaction://media"/>
            <a:extLst>
              <a:ext uri="{FF2B5EF4-FFF2-40B4-BE49-F238E27FC236}">
                <a16:creationId xmlns:a16="http://schemas.microsoft.com/office/drawing/2014/main" id="{8562A4BD-A18C-4305-BE5F-EBCA9D2657C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91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agonalExample">
            <a:hlinkClick r:id="" action="ppaction://media"/>
            <a:extLst>
              <a:ext uri="{FF2B5EF4-FFF2-40B4-BE49-F238E27FC236}">
                <a16:creationId xmlns:a16="http://schemas.microsoft.com/office/drawing/2014/main" id="{3C73F0A2-F956-493F-89AA-A860A899EC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2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7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agonalExampleWithSquare">
            <a:hlinkClick r:id="" action="ppaction://media"/>
            <a:extLst>
              <a:ext uri="{FF2B5EF4-FFF2-40B4-BE49-F238E27FC236}">
                <a16:creationId xmlns:a16="http://schemas.microsoft.com/office/drawing/2014/main" id="{0BA11335-1678-4DF4-B0BF-094BFB26C4D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8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63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earExample">
            <a:hlinkClick r:id="" action="ppaction://media"/>
            <a:extLst>
              <a:ext uri="{FF2B5EF4-FFF2-40B4-BE49-F238E27FC236}">
                <a16:creationId xmlns:a16="http://schemas.microsoft.com/office/drawing/2014/main" id="{E4525317-ED4C-4181-B98C-A15735A5298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2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4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earExampleWithSquare">
            <a:hlinkClick r:id="" action="ppaction://media"/>
            <a:extLst>
              <a:ext uri="{FF2B5EF4-FFF2-40B4-BE49-F238E27FC236}">
                <a16:creationId xmlns:a16="http://schemas.microsoft.com/office/drawing/2014/main" id="{AB1DA2A1-3F6D-4CAC-9F62-35F047B996B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48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1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209</TotalTime>
  <Words>124</Words>
  <Application>Microsoft Macintosh PowerPoint</Application>
  <PresentationFormat>Widescreen</PresentationFormat>
  <Paragraphs>53</Paragraphs>
  <Slides>29</Slides>
  <Notes>25</Notes>
  <HiddenSlides>0</HiddenSlides>
  <MMClips>28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GHEA Mariam</vt:lpstr>
      <vt:lpstr>Office Theme</vt:lpstr>
      <vt:lpstr>Մաս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5</dc:title>
  <dc:creator>Ashot</dc:creator>
  <cp:lastModifiedBy>Ashot Matevosyan</cp:lastModifiedBy>
  <cp:revision>22</cp:revision>
  <dcterms:created xsi:type="dcterms:W3CDTF">2018-03-14T14:17:10Z</dcterms:created>
  <dcterms:modified xsi:type="dcterms:W3CDTF">2024-10-12T20:48:00Z</dcterms:modified>
</cp:coreProperties>
</file>